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5" r:id="rId4"/>
    <p:sldId id="281" r:id="rId5"/>
    <p:sldId id="311" r:id="rId6"/>
    <p:sldId id="279" r:id="rId7"/>
    <p:sldId id="283" r:id="rId8"/>
    <p:sldId id="284" r:id="rId9"/>
    <p:sldId id="285" r:id="rId10"/>
    <p:sldId id="318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5626" autoAdjust="0"/>
  </p:normalViewPr>
  <p:slideViewPr>
    <p:cSldViewPr snapToGrid="0" snapToObjects="1" showGuides="1">
      <p:cViewPr>
        <p:scale>
          <a:sx n="90" d="100"/>
          <a:sy n="90" d="100"/>
        </p:scale>
        <p:origin x="-10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ED6E-2B74-418F-8271-05E91FA47071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2CF8-6B2E-42EE-81A9-7730BF7627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40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D4D7-7BBE-4297-AB66-B5D8699A1E1F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70E-DC7D-4177-9D67-133DACBF5D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5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EADD-D522-4FD8-A135-CFA1BAF02B74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7119-6626-47AC-86B8-C553A7BE7A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6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9235-7E2E-44DD-A60F-E372409683DD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A716-0E1F-44BA-AE23-2EF7D697F7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72EE-1300-45CE-91DF-C5B25DF7610D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D0AB-A71E-4DA0-BD9C-884E0ADA66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40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E8AF-A171-474B-8AC1-2A3C33BE5F0E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E942-8543-4339-AA5B-A17465B137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1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5545-4C85-421E-BCCE-8697BABCF5D8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5CF0-90DC-4B49-9C01-112044B35D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7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F2DA-8347-476B-953A-325E0260D73A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8A57-C92B-4CBC-9282-7459587B41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0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8CC6-0BE5-407B-AA43-63AFAFF4CF5A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A3A9-9565-427A-A8F2-652D9B3967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5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4AE4-697A-4246-81E0-5703108A35DF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AFFA-6509-45EB-85A8-8337DF6636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78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1BA0-2F1E-4B21-A635-D410A422F1CC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C50C-23CC-4C81-B1DD-B04BC92381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2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A974EF6E-3359-4581-8012-CA86542441A6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E0D308A-CAFB-4ABA-93E1-117BE9FE9E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adic.salud.gob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nuevavida.salud.gob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68775" y="2649538"/>
            <a:ext cx="4875213" cy="16573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MITOS Y REALIDADES DE LAS</a:t>
            </a:r>
            <a:b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DROGAS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3150" y="1115732"/>
            <a:ext cx="78930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 Black" pitchFamily="34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 Black" pitchFamily="34" charset="0"/>
                <a:ea typeface="+mn-ea"/>
              </a:rPr>
              <a:t>Campaña Nacional de Información para una Nueva Vida</a:t>
            </a:r>
            <a:br>
              <a:rPr lang="es-MX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 Black" pitchFamily="34" charset="0"/>
                <a:ea typeface="+mn-ea"/>
              </a:rPr>
            </a:b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2053" name="3 Rectángulo"/>
          <p:cNvSpPr>
            <a:spLocks noChangeArrowheads="1"/>
          </p:cNvSpPr>
          <p:nvPr/>
        </p:nvSpPr>
        <p:spPr bwMode="auto">
          <a:xfrm>
            <a:off x="2195513" y="4508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/>
              <a:t/>
            </a:r>
            <a:br>
              <a:rPr lang="es-MX"/>
            </a:br>
            <a:r>
              <a:rPr lang="es-MX"/>
              <a:t/>
            </a:r>
            <a:br>
              <a:rPr lang="es-MX"/>
            </a:br>
            <a:endParaRPr lang="es-MX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851150"/>
            <a:ext cx="23764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971550" y="115888"/>
            <a:ext cx="7769225" cy="7921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</a:rPr>
              <a:t>Mito: Los inhalables son sustancias que sólo dañan a los que</a:t>
            </a:r>
            <a:br>
              <a:rPr lang="es-ES" sz="20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Arial" pitchFamily="34" charset="0"/>
              </a:rPr>
              <a:t>consumen diario</a:t>
            </a:r>
            <a:r>
              <a:rPr lang="es-ES" sz="1700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s-ES" sz="1700" b="1" dirty="0">
                <a:solidFill>
                  <a:schemeClr val="bg1"/>
                </a:solidFill>
                <a:latin typeface="Arial" pitchFamily="34" charset="0"/>
              </a:rPr>
            </a:br>
            <a:endParaRPr lang="es-ES" sz="17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71" t="11438" r="28761" b="9813"/>
          <a:stretch>
            <a:fillRect/>
          </a:stretch>
        </p:blipFill>
        <p:spPr bwMode="auto">
          <a:xfrm>
            <a:off x="5843588" y="1009650"/>
            <a:ext cx="26892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116013" y="1052513"/>
            <a:ext cx="4260850" cy="4564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REALIDAD:</a:t>
            </a:r>
            <a:r>
              <a:rPr lang="es-ES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Cualquier persona está expuesta a absorber inhalables ya que son productos químicos de uso doméstico e industrial, incluso accesibles en la casa. </a:t>
            </a:r>
          </a:p>
          <a:p>
            <a:pPr algn="just" eaLnBrk="1" hangingPunct="1">
              <a:spcBef>
                <a:spcPts val="25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Los deterioros que producen se pueden presentar desde la primera experimentación, debido a la gran capacidad que tienen de mezclarse y depositarse en el cerebro.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649913" y="4949825"/>
            <a:ext cx="3355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METÁFORAS: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Si inhalas una vez para ver qué se siente, puedes dejar de ver para siempre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116013" y="44450"/>
            <a:ext cx="6983412" cy="7064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700" dirty="0">
                <a:solidFill>
                  <a:schemeClr val="bg1"/>
                </a:solidFill>
              </a:rPr>
              <a:t/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Mito: Dejar las drogas es fácil</a:t>
            </a:r>
            <a: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75275" y="5300663"/>
            <a:ext cx="3452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Si entras al laberinto de las drogas te puedes perder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71" t="12422" r="28761" b="6250"/>
          <a:stretch>
            <a:fillRect/>
          </a:stretch>
        </p:blipFill>
        <p:spPr bwMode="auto">
          <a:xfrm>
            <a:off x="5662613" y="1063625"/>
            <a:ext cx="31654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971550" y="750888"/>
            <a:ext cx="44037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300"/>
              </a:spcBef>
              <a:buClr>
                <a:srgbClr val="FF9900"/>
              </a:buClr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REALIDAD:</a:t>
            </a:r>
            <a:r>
              <a:rPr lang="es-ES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buClr>
                <a:srgbClr val="FF9900"/>
              </a:buClr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Cuando la adicción ya está presente,  es difícil dejar de consumir la droga,  para conseguirlo se puede asistir a tratamiento y rehabilitación. </a:t>
            </a:r>
          </a:p>
          <a:p>
            <a:pPr algn="just" eaLnBrk="1" hangingPunct="1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La familia juega un rol fundamental en el proceso de toma de conciencia y en la rehabilitación.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Los tratamientos más exitosos incluyen el trabajo y apoyo profundo de la familia del paciente.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1214438" y="1285875"/>
            <a:ext cx="7621587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endParaRPr lang="es-MX" sz="1400" b="1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s-MX" sz="1400" b="1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s-MX" sz="1400" b="1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s-MX" sz="1400" b="1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s-MX" sz="1400" b="1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s-MX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13316" name="16 Título"/>
          <p:cNvSpPr>
            <a:spLocks noGrp="1"/>
          </p:cNvSpPr>
          <p:nvPr>
            <p:ph type="title"/>
          </p:nvPr>
        </p:nvSpPr>
        <p:spPr>
          <a:xfrm>
            <a:off x="1214438" y="355600"/>
            <a:ext cx="7621587" cy="5457825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MX" sz="2400" dirty="0" smtClean="0">
                <a:latin typeface="Arial" charset="0"/>
                <a:cs typeface="Arial" charset="0"/>
              </a:rPr>
              <a:t>Si quieres más información, conoces a alguien que consume o que ya es adicto, acude a los Centros Nueva Vida de atención primaria. </a:t>
            </a:r>
            <a:br>
              <a:rPr lang="es-MX" sz="2400" dirty="0" smtClean="0">
                <a:latin typeface="Arial" charset="0"/>
                <a:cs typeface="Arial" charset="0"/>
              </a:rPr>
            </a:br>
            <a:r>
              <a:rPr lang="es-MX" sz="2400" dirty="0" smtClean="0">
                <a:latin typeface="Arial" charset="0"/>
                <a:cs typeface="Arial" charset="0"/>
              </a:rPr>
              <a:t/>
            </a:r>
            <a:br>
              <a:rPr lang="es-MX" sz="2400" dirty="0" smtClean="0">
                <a:latin typeface="Arial" charset="0"/>
                <a:cs typeface="Arial" charset="0"/>
              </a:rPr>
            </a:br>
            <a:r>
              <a:rPr lang="es-MX" sz="2400" dirty="0" smtClean="0">
                <a:latin typeface="Arial" charset="0"/>
                <a:cs typeface="Arial" charset="0"/>
              </a:rPr>
              <a:t/>
            </a:r>
            <a:br>
              <a:rPr lang="es-MX" sz="2400" dirty="0" smtClean="0">
                <a:latin typeface="Arial" charset="0"/>
                <a:cs typeface="Arial" charset="0"/>
              </a:rPr>
            </a:br>
            <a:r>
              <a:rPr lang="es-MX" sz="2400" dirty="0" smtClean="0">
                <a:latin typeface="Arial" charset="0"/>
                <a:cs typeface="Arial" charset="0"/>
              </a:rPr>
              <a:t>Para mayor información llama al</a:t>
            </a:r>
            <a:br>
              <a:rPr lang="es-MX" sz="2400" dirty="0" smtClean="0">
                <a:latin typeface="Arial" charset="0"/>
                <a:cs typeface="Arial" charset="0"/>
              </a:rPr>
            </a:br>
            <a:r>
              <a:rPr lang="es-ES" sz="2400" b="1" dirty="0" smtClean="0">
                <a:latin typeface="Arial" charset="0"/>
              </a:rPr>
              <a:t>01 800 911 2000</a:t>
            </a:r>
            <a:br>
              <a:rPr lang="es-ES" sz="2400" b="1" dirty="0" smtClean="0">
                <a:latin typeface="Arial" charset="0"/>
              </a:rPr>
            </a:br>
            <a:r>
              <a:rPr lang="es-ES" sz="2400" dirty="0" smtClean="0">
                <a:latin typeface="Arial" charset="0"/>
              </a:rPr>
              <a:t>(24 horas al día, todo el año) </a:t>
            </a:r>
            <a:r>
              <a:rPr lang="es-ES" sz="2400" b="1" dirty="0" smtClean="0">
                <a:latin typeface="Arial" charset="0"/>
              </a:rPr>
              <a:t/>
            </a:r>
            <a:br>
              <a:rPr lang="es-ES" sz="2400" b="1" dirty="0" smtClean="0">
                <a:latin typeface="Arial" charset="0"/>
              </a:rPr>
            </a:br>
            <a:r>
              <a:rPr lang="es-ES" sz="2400" b="1" dirty="0" smtClean="0">
                <a:latin typeface="Arial" charset="0"/>
              </a:rPr>
              <a:t/>
            </a:r>
            <a:br>
              <a:rPr lang="es-ES" sz="2400" b="1" dirty="0" smtClean="0">
                <a:latin typeface="Arial" charset="0"/>
              </a:rPr>
            </a:br>
            <a:r>
              <a:rPr lang="es-ES" sz="2400" b="1" dirty="0" smtClean="0">
                <a:latin typeface="Arial" charset="0"/>
                <a:hlinkClick r:id="rId3"/>
              </a:rPr>
              <a:t>www.cenadic.salud.gob.mx</a:t>
            </a:r>
            <a:r>
              <a:rPr lang="es-ES" sz="2400" b="1" dirty="0" smtClean="0">
                <a:latin typeface="Arial" charset="0"/>
              </a:rPr>
              <a:t/>
            </a:r>
            <a:br>
              <a:rPr lang="es-ES" sz="2400" b="1" dirty="0" smtClean="0">
                <a:latin typeface="Arial" charset="0"/>
              </a:rPr>
            </a:br>
            <a:r>
              <a:rPr lang="es-ES" sz="2400" b="1" dirty="0" smtClean="0">
                <a:latin typeface="Arial" charset="0"/>
                <a:hlinkClick r:id="rId4"/>
              </a:rPr>
              <a:t>www.nuevavida.salud.gob.mx</a:t>
            </a:r>
            <a:r>
              <a:rPr lang="es-ES" sz="2400" b="1" dirty="0" smtClean="0">
                <a:latin typeface="Arial" charset="0"/>
              </a:rPr>
              <a:t/>
            </a:r>
            <a:br>
              <a:rPr lang="es-ES" sz="2400" b="1" dirty="0" smtClean="0">
                <a:latin typeface="Arial" charset="0"/>
              </a:rPr>
            </a:br>
            <a:r>
              <a:rPr lang="es-MX" sz="2400" dirty="0" smtClean="0">
                <a:latin typeface="Arial" charset="0"/>
                <a:cs typeface="Arial" charset="0"/>
              </a:rPr>
              <a:t/>
            </a:r>
            <a:br>
              <a:rPr lang="es-MX" sz="2400" dirty="0" smtClean="0">
                <a:latin typeface="Arial" charset="0"/>
                <a:cs typeface="Arial" charset="0"/>
              </a:rPr>
            </a:br>
            <a:endParaRPr lang="es-MX" sz="2400" dirty="0" smtClean="0">
              <a:latin typeface="Arial" charset="0"/>
              <a:cs typeface="Arial" charset="0"/>
            </a:endParaRPr>
          </a:p>
        </p:txBody>
      </p:sp>
      <p:pic>
        <p:nvPicPr>
          <p:cNvPr id="13317" name="Picture 2" descr="C:\Users\Monserrat\Documents\Monserrat\Base Centros Nueva Vida\Fotos Ernes\Fotos NV\FOTOS\Nueva vida 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4832350"/>
            <a:ext cx="17335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Monserrat\Documents\Monserrat\Base Centros Nueva Vida\Fotos Ernes\Fotos NV\img_0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4088"/>
            <a:ext cx="17335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042988" y="115888"/>
            <a:ext cx="7705725" cy="63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Mito: Fumar de vez en cuando, no es adicción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2988" y="1028700"/>
            <a:ext cx="45370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13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REALIDAD</a:t>
            </a: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1313" indent="-341313" algn="just">
              <a:lnSpc>
                <a:spcPct val="13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just">
              <a:spcBef>
                <a:spcPts val="4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Fumar poco, pero de forma continua es tan perjudicial como los excesos esporádicos. </a:t>
            </a:r>
          </a:p>
          <a:p>
            <a:pPr marL="341313" indent="-341313" algn="just">
              <a:spcBef>
                <a:spcPts val="4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just">
              <a:spcBef>
                <a:spcPts val="4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adicción a la nicotina también se presenta si se consume sólo de vez en cuando.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5" t="15373" r="28516" b="9813"/>
          <a:stretch>
            <a:fillRect/>
          </a:stretch>
        </p:blipFill>
        <p:spPr bwMode="auto">
          <a:xfrm>
            <a:off x="5786438" y="1028700"/>
            <a:ext cx="29622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786438" y="5438775"/>
            <a:ext cx="2962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solidFill>
                  <a:srgbClr val="000000"/>
                </a:solidFill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solidFill>
                  <a:srgbClr val="000000"/>
                </a:solidFill>
                <a:latin typeface="Arial" charset="0"/>
              </a:rPr>
              <a:t>Si fumas de manera ocasional, también dañas tu cuerpo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187450" y="115888"/>
            <a:ext cx="7053263" cy="7921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5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s-ES" sz="15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Mito: El cigarro sólo daña al que fuma</a:t>
            </a:r>
            <a:r>
              <a:rPr lang="es-ES" sz="1900" dirty="0">
                <a:solidFill>
                  <a:schemeClr val="bg1"/>
                </a:solidFill>
              </a:rPr>
              <a:t/>
            </a:r>
            <a:br>
              <a:rPr lang="es-ES" sz="1900" dirty="0">
                <a:solidFill>
                  <a:schemeClr val="bg1"/>
                </a:solidFill>
              </a:rPr>
            </a:br>
            <a:endParaRPr lang="es-ES" sz="1900" dirty="0">
              <a:solidFill>
                <a:schemeClr val="bg1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057275" y="1192213"/>
            <a:ext cx="49815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rgbClr val="FF9900"/>
              </a:buClr>
            </a:pPr>
            <a:r>
              <a:rPr lang="es-ES" sz="2000" b="1" dirty="0">
                <a:solidFill>
                  <a:srgbClr val="000000"/>
                </a:solidFill>
                <a:latin typeface="Arial" charset="0"/>
              </a:rPr>
              <a:t>REALIDAD:</a:t>
            </a:r>
            <a:r>
              <a:rPr lang="es-E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spcBef>
                <a:spcPts val="500"/>
              </a:spcBef>
              <a:buClr>
                <a:srgbClr val="FF9900"/>
              </a:buClr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5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s-ES" sz="2000" dirty="0">
                <a:solidFill>
                  <a:srgbClr val="000000"/>
                </a:solidFill>
                <a:latin typeface="Arial" charset="0"/>
              </a:rPr>
              <a:t>Quienes fuman afectan a las personas que conviven a su alrededor como cónyuges, hijos o amigos. </a:t>
            </a:r>
          </a:p>
          <a:p>
            <a:pPr algn="just" eaLnBrk="1" hangingPunct="1">
              <a:spcBef>
                <a:spcPts val="500"/>
              </a:spcBef>
              <a:buClr>
                <a:srgbClr val="FF9900"/>
              </a:buClr>
              <a:buFont typeface="Wingdings" pitchFamily="2" charset="2"/>
              <a:buChar char="q"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5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s-ES" sz="2000" dirty="0">
                <a:latin typeface="Arial" charset="0"/>
              </a:rPr>
              <a:t>Las embarazadas tienen mayor probabilidad de abortar o tener hijos con bajo desarrollo y peso al nacer. </a:t>
            </a:r>
          </a:p>
          <a:p>
            <a:pPr algn="just" eaLnBrk="1" hangingPunct="1">
              <a:spcBef>
                <a:spcPts val="500"/>
              </a:spcBef>
              <a:buClr>
                <a:srgbClr val="FF9900"/>
              </a:buClr>
              <a:buFont typeface="Wingdings" pitchFamily="2" charset="2"/>
              <a:buChar char="q"/>
            </a:pPr>
            <a:endParaRPr lang="es-ES" sz="2000" dirty="0">
              <a:latin typeface="Arial" charset="0"/>
            </a:endParaRPr>
          </a:p>
          <a:p>
            <a:pPr algn="just" eaLnBrk="1" hangingPunct="1">
              <a:buClr>
                <a:srgbClr val="FF9900"/>
              </a:buClr>
              <a:buFont typeface="Wingdings" pitchFamily="2" charset="2"/>
              <a:buChar char=""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buClr>
                <a:srgbClr val="FF9900"/>
              </a:buClr>
              <a:buFont typeface="Wingdings" pitchFamily="2" charset="2"/>
              <a:buNone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FF9900"/>
              </a:buClr>
              <a:buFont typeface="Wingdings" pitchFamily="2" charset="2"/>
              <a:buNone/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7" t="9641" r="27852" b="3125"/>
          <a:stretch>
            <a:fillRect/>
          </a:stretch>
        </p:blipFill>
        <p:spPr bwMode="auto">
          <a:xfrm>
            <a:off x="6389688" y="1042988"/>
            <a:ext cx="25622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589713" y="5262563"/>
            <a:ext cx="25542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¡Date cuenta, también dañas a los que te rodean!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042988" y="44450"/>
            <a:ext cx="7392987" cy="793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Mito: Beber los fines de semana no hace daño</a:t>
            </a:r>
            <a: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50704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00"/>
              </a:spcBef>
              <a:buClr>
                <a:srgbClr val="FF9900"/>
              </a:buClr>
            </a:pPr>
            <a:r>
              <a:rPr lang="es-ES" sz="2000" b="1">
                <a:solidFill>
                  <a:srgbClr val="000000"/>
                </a:solidFill>
                <a:latin typeface="Arial" charset="0"/>
              </a:rPr>
              <a:t>REALIDAD</a:t>
            </a:r>
            <a:r>
              <a:rPr lang="es-ES" sz="200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sz="200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El daño que provoca el alcohol depende principalmente de la cantidad que se ingiere, no del día.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>
                <a:solidFill>
                  <a:srgbClr val="000000"/>
                </a:solidFill>
                <a:latin typeface="Arial" charset="0"/>
              </a:rPr>
              <a:t>En México generalmente se consume alcohol los fines de semana y en grandes cantidades, esto ocasiona deterioros al hígado y al cerebro, además propicia actos violentos y accidentes. 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es-MX">
                <a:latin typeface="Arial" charset="0"/>
              </a:rPr>
              <a:t>La primera causa de muerte en jóvenes es debido a  accidentes de vehículo de motor en los que está involucrado el alcohol. </a:t>
            </a:r>
            <a:endParaRPr lang="es-ES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sz="200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4" t="9470" r="28024" b="11781"/>
          <a:stretch>
            <a:fillRect/>
          </a:stretch>
        </p:blipFill>
        <p:spPr bwMode="auto">
          <a:xfrm>
            <a:off x="6256338" y="1609725"/>
            <a:ext cx="2819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256338" y="5254625"/>
            <a:ext cx="28400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No importa cuándo, sino cuánto</a:t>
            </a:r>
          </a:p>
          <a:p>
            <a:pPr eaLnBrk="1" hangingPunct="1">
              <a:spcBef>
                <a:spcPct val="50000"/>
              </a:spcBef>
            </a:pPr>
            <a:endParaRPr lang="es-ES" sz="11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616325" y="1196975"/>
            <a:ext cx="5397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300"/>
              </a:spcBef>
              <a:buClr>
                <a:srgbClr val="FF9900"/>
              </a:buClr>
            </a:pPr>
            <a:r>
              <a:rPr lang="es-ES" b="1">
                <a:solidFill>
                  <a:srgbClr val="000000"/>
                </a:solidFill>
                <a:latin typeface="Arial" charset="0"/>
              </a:rPr>
              <a:t>REALIDAD: </a:t>
            </a:r>
          </a:p>
          <a:p>
            <a:pPr algn="just" eaLnBrk="1" hangingPunct="1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sz="2000">
                <a:solidFill>
                  <a:srgbClr val="000000"/>
                </a:solidFill>
                <a:latin typeface="Arial" charset="0"/>
              </a:rPr>
              <a:t>Algunas personas después de beber mucho “aparentan” no estar intoxicadas, pero finalmente están generando daños en su organismo y cerebro, puede ser que tengan más tolerancia y por esto parece que “aguantan” más.</a:t>
            </a:r>
          </a:p>
          <a:p>
            <a:pPr algn="just" eaLnBrk="1" hangingPunct="1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sz="200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sz="2000">
                <a:solidFill>
                  <a:srgbClr val="000000"/>
                </a:solidFill>
                <a:latin typeface="Arial" charset="0"/>
              </a:rPr>
              <a:t>El consumir grandes cantidades de alcohol  puede provocar daño irreparable en su cuerpo o la muerte. 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258888" y="115888"/>
            <a:ext cx="7754937" cy="809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Mito: Hay gente que bebe en exceso y no se emborracha o no le hace daño, si tomo poco, puedo manejar sin riesgos</a:t>
            </a:r>
            <a:b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4" t="14735" r="28024" b="8485"/>
          <a:stretch>
            <a:fillRect/>
          </a:stretch>
        </p:blipFill>
        <p:spPr bwMode="auto">
          <a:xfrm>
            <a:off x="1054100" y="1196975"/>
            <a:ext cx="2376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054100" y="5300663"/>
            <a:ext cx="237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El exceso y el alcohol, seguro tienen reacción</a:t>
            </a:r>
          </a:p>
          <a:p>
            <a:pPr eaLnBrk="1" hangingPunct="1">
              <a:spcBef>
                <a:spcPct val="50000"/>
              </a:spcBef>
            </a:pPr>
            <a:endParaRPr lang="es-ES" sz="1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3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187450" y="188913"/>
            <a:ext cx="7664450" cy="10191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>
              <a:defRPr/>
            </a:pPr>
            <a:endParaRPr lang="es-ES" sz="2800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</a:rPr>
              <a:t>Mito: Es importante enseñarle a los niños/as a beber desde chicos/as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Arial" pitchFamily="34" charset="0"/>
              </a:rPr>
            </a:br>
            <a:endParaRPr lang="es-E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09650" y="1360488"/>
            <a:ext cx="53800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00"/>
              </a:spcBef>
              <a:buClr>
                <a:srgbClr val="FF9900"/>
              </a:buClr>
            </a:pPr>
            <a:r>
              <a:rPr lang="es-ES" sz="2000" b="1" dirty="0">
                <a:solidFill>
                  <a:srgbClr val="000000"/>
                </a:solidFill>
                <a:latin typeface="Arial" charset="0"/>
              </a:rPr>
              <a:t>REALIDAD</a:t>
            </a:r>
            <a:r>
              <a:rPr lang="es-ES" sz="2000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Arial" charset="0"/>
              </a:rPr>
              <a:t>El consumo de alcohol en los niños produce daños más severos debido a que sus órganos aún están en desarrollo, aumenta la probabilidad de que se genere la adicción. 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endParaRPr lang="es-ES" sz="20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Arial" charset="0"/>
              </a:rPr>
              <a:t>Al estar expuestos desde pequeños, son más vulnerables a los daños físicos que causa el alcohol a largo plazo como cirrosis hepática, pancreatitis, neuropatía </a:t>
            </a:r>
            <a:r>
              <a:rPr lang="es-ES" sz="2000" dirty="0" smtClean="0">
                <a:solidFill>
                  <a:srgbClr val="000000"/>
                </a:solidFill>
                <a:latin typeface="Arial" charset="0"/>
              </a:rPr>
              <a:t>alcohólica y diabetes, entre otros.</a:t>
            </a:r>
            <a:endParaRPr lang="es-E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4" t="14339" r="28763" b="8829"/>
          <a:stretch>
            <a:fillRect/>
          </a:stretch>
        </p:blipFill>
        <p:spPr bwMode="auto">
          <a:xfrm>
            <a:off x="6389688" y="1276350"/>
            <a:ext cx="246221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6389688" y="5302250"/>
            <a:ext cx="24622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solidFill>
                  <a:srgbClr val="000000"/>
                </a:solidFill>
              </a:rPr>
              <a:t>METÁFORA: </a:t>
            </a:r>
          </a:p>
          <a:p>
            <a:pPr algn="ctr" eaLnBrk="1" hangingPunct="1"/>
            <a:r>
              <a:rPr lang="es-ES" sz="1100" b="1">
                <a:solidFill>
                  <a:srgbClr val="000000"/>
                </a:solidFill>
              </a:rPr>
              <a:t>El desarrollo del alcoholismo puede comenzar desde muy jóvenes.</a:t>
            </a:r>
          </a:p>
          <a:p>
            <a:pPr algn="ctr" eaLnBrk="1" hangingPunct="1"/>
            <a:endParaRPr lang="es-ES" sz="11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971550" y="44450"/>
            <a:ext cx="7469188" cy="865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</a:rPr>
              <a:t>Mito: La mariguana no hace daño porque es natural, es peor el tabaco</a:t>
            </a:r>
            <a:endParaRPr lang="es-ES" sz="1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3463" y="946150"/>
            <a:ext cx="5489575" cy="49069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REALIDAD: </a:t>
            </a:r>
          </a:p>
          <a:p>
            <a:pPr marL="341313" indent="-341313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Tanto la mariguana como el tabaco son plantas, pero contienen sustancias tóxicas y productos químicos que dañan tus pulmones. </a:t>
            </a:r>
          </a:p>
          <a:p>
            <a:pPr marL="341313" indent="-341313" algn="just">
              <a:spcBef>
                <a:spcPts val="25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Provoca daños en la salud física y mental de quien la consume: alteraciones permanentes de la memoria, la capacidad de aprendizaje, de atención y reacción. Incluso puede predisponer a la aparición de esquizofrenia. 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Puede causar cáncer, bronquitis crónica y enfisema pulmonar.</a:t>
            </a:r>
          </a:p>
          <a:p>
            <a:pPr marL="341313" indent="-341313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4" t="10454" r="28761" b="6250"/>
          <a:stretch>
            <a:fillRect/>
          </a:stretch>
        </p:blipFill>
        <p:spPr bwMode="auto">
          <a:xfrm>
            <a:off x="1054100" y="1295400"/>
            <a:ext cx="251936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971550" y="5437188"/>
            <a:ext cx="2701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¡No todo lo verde es vida!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042988" y="44450"/>
            <a:ext cx="7634287" cy="784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Mito: Consumir cocaína una vez no implica riesgo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042988" y="908050"/>
            <a:ext cx="48482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r>
              <a:rPr lang="es-ES" b="1" dirty="0">
                <a:solidFill>
                  <a:srgbClr val="000000"/>
                </a:solidFill>
                <a:latin typeface="Arial" charset="0"/>
              </a:rPr>
              <a:t>REALIDAD: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endParaRPr lang="es-ES" b="1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La cocaína es una droga con alto poder adictivo, la dependencia física puede presentarse aún después de las primeras ocasiones de haberla usado.</a:t>
            </a:r>
          </a:p>
          <a:p>
            <a:pPr algn="just" eaLnBrk="1" hangingPunct="1">
              <a:spcBef>
                <a:spcPts val="25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Hay personas susceptibles que con </a:t>
            </a:r>
            <a:r>
              <a:rPr lang="es-ES" dirty="0" smtClean="0">
                <a:solidFill>
                  <a:srgbClr val="000000"/>
                </a:solidFill>
                <a:latin typeface="Arial" charset="0"/>
              </a:rPr>
              <a:t>un solo consumo </a:t>
            </a:r>
            <a:r>
              <a:rPr lang="es-ES" dirty="0">
                <a:solidFill>
                  <a:srgbClr val="000000"/>
                </a:solidFill>
                <a:latin typeface="Arial" charset="0"/>
              </a:rPr>
              <a:t>de cocaína han fallecido </a:t>
            </a:r>
            <a:r>
              <a:rPr lang="es-ES" dirty="0">
                <a:latin typeface="Arial" charset="0"/>
              </a:rPr>
              <a:t>por aumento en su presión arterial o derrames cerebrales.</a:t>
            </a:r>
            <a:endParaRPr lang="es-ES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250"/>
              </a:spcBef>
              <a:buClr>
                <a:srgbClr val="FF9900"/>
              </a:buClr>
              <a:buFont typeface="Wingdings" pitchFamily="2" charset="2"/>
              <a:buNone/>
            </a:pPr>
            <a:endParaRPr lang="es-ES" sz="1000" dirty="0">
              <a:solidFill>
                <a:srgbClr val="000000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4" t="13406" r="28761" b="10797"/>
          <a:stretch>
            <a:fillRect/>
          </a:stretch>
        </p:blipFill>
        <p:spPr bwMode="auto">
          <a:xfrm>
            <a:off x="6070600" y="1052513"/>
            <a:ext cx="28829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481763" y="5257800"/>
            <a:ext cx="2662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METÁFORAS: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La primera vez si pasa…y mucho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971550" y="44450"/>
            <a:ext cx="7996238" cy="11255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Mito: Las drogas de diseño (éxtasis o tachas, elevadores, hielo, corazones, píldora del amor), son menos peligrosas y no causan adicción</a:t>
            </a:r>
            <a:b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900113" y="1169988"/>
            <a:ext cx="45862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r>
              <a:rPr lang="es-ES" b="1" dirty="0">
                <a:solidFill>
                  <a:srgbClr val="000000"/>
                </a:solidFill>
                <a:latin typeface="Arial" charset="0"/>
              </a:rPr>
              <a:t>REALIDAD: 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</a:pPr>
            <a:endParaRPr lang="es-ES" b="1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Son altamente peligrosas, está comprobado que matan las neuronas rápidamente.</a:t>
            </a: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25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s-ES" dirty="0">
                <a:solidFill>
                  <a:srgbClr val="000000"/>
                </a:solidFill>
                <a:latin typeface="Arial" charset="0"/>
              </a:rPr>
              <a:t>No hay manera de saber qué sustancias y qué concentraciones contienen estas drogas. Lo que sí se sabe es que aceleran la presión sanguínea y </a:t>
            </a:r>
            <a:r>
              <a:rPr lang="es-ES" dirty="0" smtClean="0">
                <a:solidFill>
                  <a:srgbClr val="000000"/>
                </a:solidFill>
                <a:latin typeface="Arial" charset="0"/>
              </a:rPr>
              <a:t>dañan el </a:t>
            </a:r>
            <a:r>
              <a:rPr lang="es-ES" dirty="0">
                <a:solidFill>
                  <a:srgbClr val="000000"/>
                </a:solidFill>
                <a:latin typeface="Arial" charset="0"/>
              </a:rPr>
              <a:t>cerebro.</a:t>
            </a:r>
          </a:p>
          <a:p>
            <a:pPr algn="just" eaLnBrk="1" hangingPunct="1">
              <a:lnSpc>
                <a:spcPct val="130000"/>
              </a:lnSpc>
              <a:spcBef>
                <a:spcPts val="4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s-ES" sz="16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250"/>
              </a:spcBef>
              <a:buClr>
                <a:srgbClr val="FF9900"/>
              </a:buClr>
              <a:buFont typeface="Wingdings" pitchFamily="2" charset="2"/>
              <a:buNone/>
            </a:pPr>
            <a:endParaRPr lang="es-ES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4" t="10454" r="28761" b="9813"/>
          <a:stretch>
            <a:fillRect/>
          </a:stretch>
        </p:blipFill>
        <p:spPr bwMode="auto">
          <a:xfrm>
            <a:off x="6075363" y="1295400"/>
            <a:ext cx="27209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075363" y="5129213"/>
            <a:ext cx="30686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100" b="1">
                <a:latin typeface="Arial" charset="0"/>
              </a:rPr>
              <a:t>METÁFORA:</a:t>
            </a:r>
          </a:p>
          <a:p>
            <a:pPr algn="ctr" eaLnBrk="1" hangingPunct="1"/>
            <a:r>
              <a:rPr lang="es-ES" sz="1100" b="1">
                <a:latin typeface="Arial" charset="0"/>
              </a:rPr>
              <a:t>Si la experiencia quieres vivir, costosa te puede salir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772</Words>
  <Application>Microsoft Office PowerPoint</Application>
  <PresentationFormat>Presentación en pantalla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Si quieres más información, conoces a alguien que consume o que ya es adicto, acude a los Centros Nueva Vida de atención primaria.    Para mayor información llama al 01 800 911 2000 (24 horas al día, todo el año)   www.cenadic.salud.gob.mx www.nuevavida.salud.gob.mx  </vt:lpstr>
    </vt:vector>
  </TitlesOfParts>
  <Company>Secretaria de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Secretaria SSA</dc:creator>
  <cp:lastModifiedBy>JLEE</cp:lastModifiedBy>
  <cp:revision>123</cp:revision>
  <dcterms:created xsi:type="dcterms:W3CDTF">2011-06-22T23:47:01Z</dcterms:created>
  <dcterms:modified xsi:type="dcterms:W3CDTF">2012-03-20T22:18:20Z</dcterms:modified>
</cp:coreProperties>
</file>