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0" r:id="rId1"/>
  </p:sldMasterIdLst>
  <p:notesMasterIdLst>
    <p:notesMasterId r:id="rId8"/>
  </p:notesMasterIdLst>
  <p:handoutMasterIdLst>
    <p:handoutMasterId r:id="rId9"/>
  </p:handoutMasterIdLst>
  <p:sldIdLst>
    <p:sldId id="278" r:id="rId2"/>
    <p:sldId id="279" r:id="rId3"/>
    <p:sldId id="286" r:id="rId4"/>
    <p:sldId id="281" r:id="rId5"/>
    <p:sldId id="285" r:id="rId6"/>
    <p:sldId id="287" r:id="rId7"/>
  </p:sldIdLst>
  <p:sldSz cx="6858000" cy="9144000" type="screen4x3"/>
  <p:notesSz cx="6797675" cy="9926638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0" userDrawn="1">
          <p15:clr>
            <a:srgbClr val="A4A3A4"/>
          </p15:clr>
        </p15:guide>
        <p15:guide id="2" pos="3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C53"/>
    <a:srgbClr val="578074"/>
    <a:srgbClr val="969696"/>
    <a:srgbClr val="73968B"/>
    <a:srgbClr val="0033CC"/>
    <a:srgbClr val="DDDDDD"/>
    <a:srgbClr val="FF9933"/>
    <a:srgbClr val="FF66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 autoAdjust="0"/>
  </p:normalViewPr>
  <p:slideViewPr>
    <p:cSldViewPr snapToGrid="0">
      <p:cViewPr>
        <p:scale>
          <a:sx n="100" d="100"/>
          <a:sy n="100" d="100"/>
        </p:scale>
        <p:origin x="1896" y="72"/>
      </p:cViewPr>
      <p:guideLst>
        <p:guide orient="horz" pos="2560"/>
        <p:guide pos="3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031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54" y="1"/>
            <a:ext cx="2946030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954"/>
            <a:ext cx="2946031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54" y="9428954"/>
            <a:ext cx="2946030" cy="49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136570F-4941-4CE4-8333-28DA11B8DE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420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031" cy="49609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054" y="1"/>
            <a:ext cx="2946030" cy="49609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07F92A3-A0B2-4672-BD7B-E8D05BD2937D}" type="datetimeFigureOut">
              <a:rPr lang="es-ES_tradnl"/>
              <a:pPr>
                <a:defRPr/>
              </a:pPr>
              <a:t>14/01/2019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pPr lvl="0"/>
            <a:endParaRPr lang="es-ES_tradn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609" y="4714479"/>
            <a:ext cx="5438458" cy="4468020"/>
          </a:xfrm>
          <a:prstGeom prst="rect">
            <a:avLst/>
          </a:prstGeom>
        </p:spPr>
        <p:txBody>
          <a:bodyPr vert="horz" lIns="88139" tIns="44070" rIns="88139" bIns="44070" rtlCol="0">
            <a:normAutofit/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428954"/>
            <a:ext cx="2946031" cy="496093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054" y="9428954"/>
            <a:ext cx="2946030" cy="496093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0D1FB73-158E-4A24-AA48-B82642B2FC5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809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0DC7-7011-47EF-B89E-9927FA580AE0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F3D44-685C-4069-998C-3A2501D7E056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8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C9FFE-564D-42D1-8F40-31A169A5F5B3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7D77-A88A-4960-BCCF-3868465E865C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6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6EAE-1815-481C-8B39-DD0D453DA241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21DA-767D-4CCE-979F-4F52885CD2E8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5D8F8-6228-4E54-AFCB-36AEFFBD92A0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2A57E-052B-4A6A-8618-2E8B9760F83A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492C5-F904-4540-BC2E-37C95C468FBC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8C3E-7961-437B-9CEA-09B6315F3F30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7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60F72-7D25-47F5-B89D-708211B77E73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4C57C-F7B0-435F-80E1-24AC1349200C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83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9CF1B-1170-4FFA-A851-3F4F185EBE71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66DC-E970-4FF2-B6C5-3C4F190AB171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2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AF83-D4CD-4849-81D7-DF6795BBBC56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6567E-EBA7-4DAE-BFFC-1AB5120A9AB4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5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F6E76-5AD6-4D99-8657-F85FAD1EA58E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59BE-A4D0-4944-B58E-23CB8939D061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3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7D14-F91A-4A4D-8227-B0A7DD472A2E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76FE-CBAF-40DA-8F05-1C2DADDC0A98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3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5C41-B658-4353-AE83-E4C1AB27CB8A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FF31-12B5-4D42-B572-BE0AD750E681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C660B8-0113-4413-87D6-0A48730D65EC}" type="datetimeFigureOut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14/01/2019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0A59B2-717A-4B82-B0E0-5071AB9200E4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1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jpg"/><Relationship Id="rId7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9" y="2737430"/>
            <a:ext cx="5212080" cy="3819321"/>
          </a:xfrm>
          <a:prstGeom prst="rect">
            <a:avLst/>
          </a:prstGeom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8608219"/>
            <a:ext cx="6858000" cy="53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5" y="827584"/>
            <a:ext cx="6858000" cy="26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283838" y="1814274"/>
            <a:ext cx="4102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ln w="9525">
                  <a:solidFill>
                    <a:srgbClr val="1F497D">
                      <a:lumMod val="5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TRANSPARENCIA FOCALIZADA</a:t>
            </a:r>
          </a:p>
        </p:txBody>
      </p:sp>
      <p:sp>
        <p:nvSpPr>
          <p:cNvPr id="12" name="CuadroTexto 11">
            <a:hlinkClick r:id="rId2" action="ppaction://hlinksldjump"/>
          </p:cNvPr>
          <p:cNvSpPr txBox="1"/>
          <p:nvPr/>
        </p:nvSpPr>
        <p:spPr>
          <a:xfrm>
            <a:off x="811665" y="6685912"/>
            <a:ext cx="5288692" cy="923330"/>
          </a:xfrm>
          <a:prstGeom prst="rect">
            <a:avLst/>
          </a:prstGeom>
          <a:solidFill>
            <a:schemeClr val="bg1">
              <a:alpha val="19000"/>
            </a:schemeClr>
          </a:solidFill>
          <a:ln w="22225" cmpd="thinThick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50800"/>
          </a:effectLst>
          <a:scene3d>
            <a:camera prst="orthographicFront"/>
            <a:lightRig rig="threePt" dir="t"/>
          </a:scene3d>
          <a:sp3d extrusionH="76200">
            <a:bevelT prst="relaxedInset"/>
            <a:extrusionClr>
              <a:schemeClr val="bg2">
                <a:lumMod val="25000"/>
              </a:schemeClr>
            </a:extrusionClr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ln w="9525">
                  <a:solidFill>
                    <a:srgbClr val="1F497D">
                      <a:lumMod val="5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SERIES HISTÓRICAS DE SALARIOS MÍNIMOS GENERALES</a:t>
            </a:r>
          </a:p>
          <a:p>
            <a:pPr algn="ctr"/>
            <a:r>
              <a:rPr lang="es-MX" sz="1800" b="1" dirty="0">
                <a:ln w="9525">
                  <a:solidFill>
                    <a:srgbClr val="1F497D">
                      <a:lumMod val="5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  1983 - 2018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9167" y1="12500" x2="79167" y2="12500"/>
                        <a14:backgroundMark x1="85119" y1="12500" x2="85119" y2="12500"/>
                        <a14:backgroundMark x1="80952" y1="17262" x2="80952" y2="17262"/>
                        <a14:backgroundMark x1="82738" y1="20238" x2="82738" y2="20238"/>
                        <a14:backgroundMark x1="86905" y1="24405" x2="86905" y2="24405"/>
                        <a14:backgroundMark x1="93452" y1="37500" x2="93452" y2="37500"/>
                        <a14:backgroundMark x1="93452" y1="42262" x2="93452" y2="42262"/>
                        <a14:backgroundMark x1="93452" y1="54167" x2="93452" y2="54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94" y="4310741"/>
            <a:ext cx="868551" cy="868551"/>
          </a:xfrm>
          <a:prstGeom prst="rect">
            <a:avLst/>
          </a:prstGeom>
        </p:spPr>
      </p:pic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3482245" y="8106608"/>
            <a:ext cx="2746070" cy="21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s-MX" sz="900" b="1" dirty="0">
                <a:latin typeface="Arial Black" panose="020B0A04020102020204" pitchFamily="34" charset="0"/>
              </a:rPr>
              <a:t>Última actualización: 09 de enero de 2019</a:t>
            </a:r>
            <a:endParaRPr lang="es-ES" sz="900" b="1" dirty="0">
              <a:latin typeface="Arial Black" panose="020B0A04020102020204" pitchFamily="34" charset="0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7859386E-941A-4D37-AFCE-B3A13358A636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5" t="20741" r="21080" b="20565"/>
          <a:stretch/>
        </p:blipFill>
        <p:spPr bwMode="auto">
          <a:xfrm>
            <a:off x="458671" y="-23675"/>
            <a:ext cx="2195320" cy="8512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53C32D95-4B64-46F2-8F07-68024E94C7F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744" y="-35534"/>
            <a:ext cx="1140571" cy="91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35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8875" y="8603894"/>
            <a:ext cx="6858000" cy="53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5" y="827584"/>
            <a:ext cx="6858000" cy="26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88640" y="1602634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cap="all" dirty="0">
                <a:solidFill>
                  <a:srgbClr val="302F2F"/>
                </a:solidFill>
                <a:latin typeface="+mj-lt"/>
                <a:cs typeface="Times New Roman" panose="02020603050405020304" pitchFamily="18" charset="0"/>
              </a:rPr>
              <a:t>TRANSPARENCIA FOCALIZADA</a:t>
            </a:r>
            <a:endParaRPr lang="es-MX" sz="16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6" r="17879"/>
          <a:stretch/>
        </p:blipFill>
        <p:spPr>
          <a:xfrm>
            <a:off x="379319" y="2805742"/>
            <a:ext cx="4281715" cy="4618791"/>
          </a:xfrm>
          <a:prstGeom prst="rect">
            <a:avLst/>
          </a:prstGeom>
        </p:spPr>
      </p:pic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35939" y="2021625"/>
            <a:ext cx="51640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s-MX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este apartado podrás consultar las series históricas de los salarios mínimos generales por áreas geográficas de 1983 a 2019.</a:t>
            </a:r>
            <a:endParaRPr lang="es-ES" sz="1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83833" y="4478802"/>
            <a:ext cx="2700000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mpd="sng">
            <a:solidFill>
              <a:srgbClr val="3E5C53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spcBef>
                <a:spcPts val="0"/>
              </a:spcBef>
            </a:pPr>
            <a:r>
              <a:rPr lang="es-MX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  <a:hlinkClick r:id="rId4" action="ppaction://hlinksldjump"/>
              </a:rPr>
              <a:t>Salarios mínimos generales </a:t>
            </a:r>
          </a:p>
          <a:p>
            <a:pPr indent="-87313" algn="ctr">
              <a:spcBef>
                <a:spcPts val="0"/>
              </a:spcBef>
            </a:pPr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  <a:hlinkClick r:id="rId4" action="ppaction://hlinksldjump"/>
              </a:rPr>
              <a:t>1983-1992</a:t>
            </a: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hlinkClick r:id="rId5" action="ppaction://hlinksldjump"/>
          </p:cNvPr>
          <p:cNvSpPr txBox="1"/>
          <p:nvPr/>
        </p:nvSpPr>
        <p:spPr>
          <a:xfrm>
            <a:off x="3963022" y="5261610"/>
            <a:ext cx="27000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mpd="sng">
            <a:solidFill>
              <a:srgbClr val="3E5C53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  <a:hlinkClick r:id="rId5" action="ppaction://hlinksldjump"/>
              </a:rPr>
              <a:t>Salarios mínimos generales 1992-2005</a:t>
            </a:r>
            <a:endParaRPr lang="es-MX" sz="1600" dirty="0">
              <a:latin typeface="+mj-lt"/>
            </a:endParaRPr>
          </a:p>
        </p:txBody>
      </p:sp>
      <p:sp>
        <p:nvSpPr>
          <p:cNvPr id="8" name="CuadroTexto 7">
            <a:hlinkClick r:id="rId6" action="ppaction://hlinksldjump"/>
          </p:cNvPr>
          <p:cNvSpPr txBox="1"/>
          <p:nvPr/>
        </p:nvSpPr>
        <p:spPr>
          <a:xfrm>
            <a:off x="3963022" y="6050684"/>
            <a:ext cx="27000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mpd="sng">
            <a:solidFill>
              <a:srgbClr val="3E5C53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  <a:hlinkClick r:id="rId6" action="ppaction://hlinksldjump"/>
              </a:rPr>
              <a:t>Salarios mínimos generales 2005-2016</a:t>
            </a: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hlinkClick r:id="rId6" action="ppaction://hlinksldjump"/>
            <a:extLst>
              <a:ext uri="{FF2B5EF4-FFF2-40B4-BE49-F238E27FC236}">
                <a16:creationId xmlns:a16="http://schemas.microsoft.com/office/drawing/2014/main" id="{4D72DC85-D75E-4671-BBDD-C8D7C461D207}"/>
              </a:ext>
            </a:extLst>
          </p:cNvPr>
          <p:cNvSpPr txBox="1"/>
          <p:nvPr/>
        </p:nvSpPr>
        <p:spPr>
          <a:xfrm>
            <a:off x="3970458" y="6839758"/>
            <a:ext cx="27000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mpd="sng">
            <a:solidFill>
              <a:srgbClr val="3E5C53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  <a:hlinkClick r:id="rId7" action="ppaction://hlinksldjump"/>
              </a:rPr>
              <a:t>Salarios mínimos generales 2017-2019</a:t>
            </a: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3A16906F-E94D-4822-832A-5289061E0371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5" t="20741" r="21080" b="20565"/>
          <a:stretch/>
        </p:blipFill>
        <p:spPr bwMode="auto">
          <a:xfrm>
            <a:off x="235939" y="4325"/>
            <a:ext cx="2284238" cy="8232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837A91-80A0-40B3-B12A-2467A4EE304C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744" y="-35534"/>
            <a:ext cx="1140571" cy="91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67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846" y="8587989"/>
            <a:ext cx="6858000" cy="53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5" y="827584"/>
            <a:ext cx="6858000" cy="26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931F30FA-832E-4C92-AB94-02365E21E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612980"/>
              </p:ext>
            </p:extLst>
          </p:nvPr>
        </p:nvGraphicFramePr>
        <p:xfrm>
          <a:off x="240718" y="1121415"/>
          <a:ext cx="6394256" cy="7159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0044">
                  <a:extLst>
                    <a:ext uri="{9D8B030D-6E8A-4147-A177-3AD203B41FA5}">
                      <a16:colId xmlns:a16="http://schemas.microsoft.com/office/drawing/2014/main" val="3568664635"/>
                    </a:ext>
                  </a:extLst>
                </a:gridCol>
                <a:gridCol w="1560044">
                  <a:extLst>
                    <a:ext uri="{9D8B030D-6E8A-4147-A177-3AD203B41FA5}">
                      <a16:colId xmlns:a16="http://schemas.microsoft.com/office/drawing/2014/main" val="3520020070"/>
                    </a:ext>
                  </a:extLst>
                </a:gridCol>
                <a:gridCol w="818542">
                  <a:extLst>
                    <a:ext uri="{9D8B030D-6E8A-4147-A177-3AD203B41FA5}">
                      <a16:colId xmlns:a16="http://schemas.microsoft.com/office/drawing/2014/main" val="319342069"/>
                    </a:ext>
                  </a:extLst>
                </a:gridCol>
                <a:gridCol w="818542">
                  <a:extLst>
                    <a:ext uri="{9D8B030D-6E8A-4147-A177-3AD203B41FA5}">
                      <a16:colId xmlns:a16="http://schemas.microsoft.com/office/drawing/2014/main" val="1558791324"/>
                    </a:ext>
                  </a:extLst>
                </a:gridCol>
                <a:gridCol w="818542">
                  <a:extLst>
                    <a:ext uri="{9D8B030D-6E8A-4147-A177-3AD203B41FA5}">
                      <a16:colId xmlns:a16="http://schemas.microsoft.com/office/drawing/2014/main" val="3171846741"/>
                    </a:ext>
                  </a:extLst>
                </a:gridCol>
                <a:gridCol w="818542">
                  <a:extLst>
                    <a:ext uri="{9D8B030D-6E8A-4147-A177-3AD203B41FA5}">
                      <a16:colId xmlns:a16="http://schemas.microsoft.com/office/drawing/2014/main" val="591423861"/>
                    </a:ext>
                  </a:extLst>
                </a:gridCol>
              </a:tblGrid>
              <a:tr h="1620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MX" sz="1050" b="1" u="none" strike="noStrike" dirty="0">
                          <a:effectLst/>
                        </a:rPr>
                        <a:t>SALARIOS MINIMOS GENERALES  POR ÁREAS GEOGRÁFICAS   1983-1992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643090"/>
                  </a:ext>
                </a:extLst>
              </a:tr>
              <a:tr h="1620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 dirty="0">
                          <a:effectLst/>
                        </a:rPr>
                        <a:t>(Pesos diarios)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09589"/>
                  </a:ext>
                </a:extLst>
              </a:tr>
              <a:tr h="1620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_____________________________________________________________________________________________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334575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050" b="1" u="none" strike="noStrike" dirty="0">
                          <a:effectLst/>
                        </a:rPr>
                        <a:t>Año y periodos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50" b="1" u="none" strike="noStrike" dirty="0">
                          <a:effectLst/>
                        </a:rPr>
                        <a:t>ÁREA GEOGRÁFICA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370281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 dirty="0">
                          <a:effectLst/>
                        </a:rPr>
                        <a:t>________________________________________________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411651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A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B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C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(*)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58649977"/>
                  </a:ext>
                </a:extLst>
              </a:tr>
              <a:tr h="13959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>
                          <a:effectLst/>
                        </a:rPr>
                        <a:t>_____________________</a:t>
                      </a:r>
                      <a:r>
                        <a:rPr lang="es-MX" sz="800" u="none" strike="noStrike" dirty="0">
                          <a:effectLst/>
                        </a:rPr>
                        <a:t>_____</a:t>
                      </a:r>
                      <a:r>
                        <a:rPr lang="es-MX" sz="900" u="none" strike="noStrike" dirty="0">
                          <a:effectLst/>
                        </a:rPr>
                        <a:t>_______________________________________________________________________________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48735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1983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 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3988557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Del 1o. de enero al 13 de junio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455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415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365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325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99452245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14 de junio al 31 de diciembre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523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478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421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380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65160301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1984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 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41527613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enero al 10 de junio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680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625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550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495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25808798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11 de junio al 31 de diciembre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816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750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660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600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01030477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1985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2006881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enero al 3 de junio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1 060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975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860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780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87298725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Del 4 de junio al 31 de diciembre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1 250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1 150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1 015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921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59895396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1986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1761765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enero al 31 de mayo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1 650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1 520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1 340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77841035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junio al 21 de octubre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2 065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1 900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1 675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2010846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22 de octubre al 31 de diciembre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2 480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2 290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2 060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53488289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1987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3801381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enero al 31 de marzo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3 050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2 820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2 535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48835994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abril al 30 de junio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3 660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3 385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3 045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39671528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julio al 30 de septiembre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4 500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4 165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3 750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53278081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octubre al 15 de diciembre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5 625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5 210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4 690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99730055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Del 16 al 31 de diciembre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6 470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5 990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5 395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11371904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1988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0058832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enero al 29 de febrero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7 765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7 190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6 475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01375400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Del 1o.  de marzo al 31 de diciembre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8 000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7 405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6 670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4962349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1989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12617721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enero al 30 de junio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8 640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7 995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7 205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65100304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julio al 3 de diciembre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9 160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8 475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7 640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69681091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4 al 31 de diciembre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10 080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9 325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8 405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5482081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1990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19501316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de enero al 15 de noviembre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10 080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9 325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8 405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477657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16 de noviembre al 31 de diciembre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11 900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11 000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9 920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94186793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1991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13923471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1o.  de enero al 10 de noviembre 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11 900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11 000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9 920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8338022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Del 11 de noviembre al 31 de diciembre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13 330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12 320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11 115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42106114"/>
                  </a:ext>
                </a:extLst>
              </a:tr>
              <a:tr h="162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1992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27698730"/>
                  </a:ext>
                </a:extLst>
              </a:tr>
              <a:tr h="1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A partir del 1o. De enero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13 330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12 320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11 115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69419969"/>
                  </a:ext>
                </a:extLst>
              </a:tr>
              <a:tr h="24779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MX" sz="1050" u="none" strike="noStrike">
                          <a:effectLst/>
                        </a:rPr>
                        <a:t>_____________________________________________________________________________________________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15407"/>
                  </a:ext>
                </a:extLst>
              </a:tr>
              <a:tr h="16203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(*) Este grupo se fusionó al área geográfica C en 1986.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 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 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5" marR="5095" marT="509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53039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AC486576-F9D4-4DBB-A72D-07A911F860C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5" t="20741" r="21080" b="20565"/>
          <a:stretch/>
        </p:blipFill>
        <p:spPr bwMode="auto">
          <a:xfrm>
            <a:off x="313764" y="20230"/>
            <a:ext cx="2284238" cy="8232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77FC053-5DCA-4ADD-ACF5-9392AB958FA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744" y="-35534"/>
            <a:ext cx="1140571" cy="918620"/>
          </a:xfrm>
          <a:prstGeom prst="rect">
            <a:avLst/>
          </a:prstGeom>
        </p:spPr>
      </p:pic>
      <p:pic>
        <p:nvPicPr>
          <p:cNvPr id="7" name="Imagen 6" descr="Imagen relacionada">
            <a:hlinkClick r:id="rId5" action="ppaction://hlinksldjump"/>
            <a:extLst>
              <a:ext uri="{FF2B5EF4-FFF2-40B4-BE49-F238E27FC236}">
                <a16:creationId xmlns:a16="http://schemas.microsoft.com/office/drawing/2014/main" id="{8BBD673F-327B-4391-BE79-7A36627F2030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" t="1961" r="2352" b="4676"/>
          <a:stretch/>
        </p:blipFill>
        <p:spPr bwMode="auto">
          <a:xfrm>
            <a:off x="6473049" y="8281177"/>
            <a:ext cx="295741" cy="3068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2577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8603894"/>
            <a:ext cx="6858000" cy="53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5" y="827584"/>
            <a:ext cx="6858000" cy="26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F4F88D8-02FB-41EF-8D7D-B5A74C1B7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890159"/>
              </p:ext>
            </p:extLst>
          </p:nvPr>
        </p:nvGraphicFramePr>
        <p:xfrm>
          <a:off x="423746" y="1164416"/>
          <a:ext cx="5853955" cy="6971292"/>
        </p:xfrm>
        <a:graphic>
          <a:graphicData uri="http://schemas.openxmlformats.org/drawingml/2006/table">
            <a:tbl>
              <a:tblPr/>
              <a:tblGrid>
                <a:gridCol w="824934">
                  <a:extLst>
                    <a:ext uri="{9D8B030D-6E8A-4147-A177-3AD203B41FA5}">
                      <a16:colId xmlns:a16="http://schemas.microsoft.com/office/drawing/2014/main" val="1793287392"/>
                    </a:ext>
                  </a:extLst>
                </a:gridCol>
                <a:gridCol w="823391">
                  <a:extLst>
                    <a:ext uri="{9D8B030D-6E8A-4147-A177-3AD203B41FA5}">
                      <a16:colId xmlns:a16="http://schemas.microsoft.com/office/drawing/2014/main" val="802532144"/>
                    </a:ext>
                  </a:extLst>
                </a:gridCol>
                <a:gridCol w="823391">
                  <a:extLst>
                    <a:ext uri="{9D8B030D-6E8A-4147-A177-3AD203B41FA5}">
                      <a16:colId xmlns:a16="http://schemas.microsoft.com/office/drawing/2014/main" val="171479579"/>
                    </a:ext>
                  </a:extLst>
                </a:gridCol>
                <a:gridCol w="1127413">
                  <a:extLst>
                    <a:ext uri="{9D8B030D-6E8A-4147-A177-3AD203B41FA5}">
                      <a16:colId xmlns:a16="http://schemas.microsoft.com/office/drawing/2014/main" val="477924061"/>
                    </a:ext>
                  </a:extLst>
                </a:gridCol>
                <a:gridCol w="1127413">
                  <a:extLst>
                    <a:ext uri="{9D8B030D-6E8A-4147-A177-3AD203B41FA5}">
                      <a16:colId xmlns:a16="http://schemas.microsoft.com/office/drawing/2014/main" val="3730684647"/>
                    </a:ext>
                  </a:extLst>
                </a:gridCol>
                <a:gridCol w="1127413">
                  <a:extLst>
                    <a:ext uri="{9D8B030D-6E8A-4147-A177-3AD203B41FA5}">
                      <a16:colId xmlns:a16="http://schemas.microsoft.com/office/drawing/2014/main" val="1912801043"/>
                    </a:ext>
                  </a:extLst>
                </a:gridCol>
              </a:tblGrid>
              <a:tr h="16772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SALARIOS MÍNIMOS POR ÁREAS GEOGRÁFICAS 1992- 2005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958304"/>
                  </a:ext>
                </a:extLst>
              </a:tr>
              <a:tr h="16772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_________________________________________________________________________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753773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Geograficas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198064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y periodos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132001"/>
                  </a:ext>
                </a:extLst>
              </a:tr>
              <a:tr h="16772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_____________________________________________________________________________________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68331"/>
                  </a:ext>
                </a:extLst>
              </a:tr>
              <a:tr h="2628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Pesos diarios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684929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13 330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12 320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11 115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509521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Nuevos pesos diarios*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023225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1993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94159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2801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1994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574230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577020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437073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marzo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852812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abril al 3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06055"/>
                  </a:ext>
                </a:extLst>
              </a:tr>
              <a:tr h="1677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4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066961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Pesos diarios*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078741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1996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598632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marzo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025891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abril al 2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13133"/>
                  </a:ext>
                </a:extLst>
              </a:tr>
              <a:tr h="1677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3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955743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1997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077967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0346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1998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683091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2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307734"/>
                  </a:ext>
                </a:extLst>
              </a:tr>
              <a:tr h="1677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3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951008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52373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092956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70262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297886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62545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112931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114694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89351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201463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330812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551141"/>
                  </a:ext>
                </a:extLst>
              </a:tr>
              <a:tr h="1677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1o. de enero al 31 de diciembre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45.24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43.73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42.11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556829"/>
                  </a:ext>
                </a:extLst>
              </a:tr>
              <a:tr h="167729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476130"/>
                  </a:ext>
                </a:extLst>
              </a:tr>
              <a:tr h="1677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partir del 1o. De enero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48.80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44.05</a:t>
                      </a: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228187"/>
                  </a:ext>
                </a:extLst>
              </a:tr>
              <a:tr h="5699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*Nuevos pesos</a:t>
                      </a:r>
                    </a:p>
                  </a:txBody>
                  <a:tcPr marL="6945" marR="6945" marT="6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6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69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23251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9BD2A6FB-6E39-4CFD-A183-989FEDE3627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5" t="20741" r="21080" b="20565"/>
          <a:stretch/>
        </p:blipFill>
        <p:spPr bwMode="auto">
          <a:xfrm>
            <a:off x="302845" y="4325"/>
            <a:ext cx="2284238" cy="8232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01C1831-D15A-48CD-A69D-033114BFEDC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073" y="-43355"/>
            <a:ext cx="1140571" cy="918620"/>
          </a:xfrm>
          <a:prstGeom prst="rect">
            <a:avLst/>
          </a:prstGeom>
        </p:spPr>
      </p:pic>
      <p:pic>
        <p:nvPicPr>
          <p:cNvPr id="11" name="Imagen 10" descr="Imagen relacionada">
            <a:hlinkClick r:id="rId5" action="ppaction://hlinksldjump"/>
            <a:extLst>
              <a:ext uri="{FF2B5EF4-FFF2-40B4-BE49-F238E27FC236}">
                <a16:creationId xmlns:a16="http://schemas.microsoft.com/office/drawing/2014/main" id="{46815EC4-F6B3-4368-ABC7-9DD1D44B2163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" t="1961" r="2352" b="4676"/>
          <a:stretch/>
        </p:blipFill>
        <p:spPr bwMode="auto">
          <a:xfrm>
            <a:off x="6473049" y="8281177"/>
            <a:ext cx="295741" cy="3068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75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0228"/>
            <a:ext cx="6858000" cy="26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30931" y="1411203"/>
            <a:ext cx="5867972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latin typeface="+mj-lt"/>
                <a:cs typeface="Arial" panose="020B0604020202020204" pitchFamily="34" charset="0"/>
              </a:rPr>
              <a:t>SALARIOS MÍNIMOS GENERALES POR ÁREAS GEOGRÁFICAS</a:t>
            </a:r>
          </a:p>
          <a:p>
            <a:pPr algn="ctr"/>
            <a:r>
              <a:rPr lang="es-MX" sz="1100" b="1" dirty="0">
                <a:latin typeface="+mj-lt"/>
                <a:cs typeface="Arial" panose="020B0604020202020204" pitchFamily="34" charset="0"/>
              </a:rPr>
              <a:t>2005-2016 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24522"/>
              </p:ext>
            </p:extLst>
          </p:nvPr>
        </p:nvGraphicFramePr>
        <p:xfrm>
          <a:off x="430931" y="1915175"/>
          <a:ext cx="5867971" cy="6019845"/>
        </p:xfrm>
        <a:graphic>
          <a:graphicData uri="http://schemas.openxmlformats.org/drawingml/2006/table">
            <a:tbl>
              <a:tblPr/>
              <a:tblGrid>
                <a:gridCol w="2678857">
                  <a:extLst>
                    <a:ext uri="{9D8B030D-6E8A-4147-A177-3AD203B41FA5}">
                      <a16:colId xmlns:a16="http://schemas.microsoft.com/office/drawing/2014/main" val="2918662698"/>
                    </a:ext>
                  </a:extLst>
                </a:gridCol>
                <a:gridCol w="1063038">
                  <a:extLst>
                    <a:ext uri="{9D8B030D-6E8A-4147-A177-3AD203B41FA5}">
                      <a16:colId xmlns:a16="http://schemas.microsoft.com/office/drawing/2014/main" val="3660859269"/>
                    </a:ext>
                  </a:extLst>
                </a:gridCol>
                <a:gridCol w="1063038">
                  <a:extLst>
                    <a:ext uri="{9D8B030D-6E8A-4147-A177-3AD203B41FA5}">
                      <a16:colId xmlns:a16="http://schemas.microsoft.com/office/drawing/2014/main" val="3019606185"/>
                    </a:ext>
                  </a:extLst>
                </a:gridCol>
                <a:gridCol w="1063038">
                  <a:extLst>
                    <a:ext uri="{9D8B030D-6E8A-4147-A177-3AD203B41FA5}">
                      <a16:colId xmlns:a16="http://schemas.microsoft.com/office/drawing/2014/main" val="115857482"/>
                    </a:ext>
                  </a:extLst>
                </a:gridCol>
              </a:tblGrid>
              <a:tr h="1473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Soberana Sans Light" panose="02000000000000000000" pitchFamily="50" charset="0"/>
                        </a:rPr>
                        <a:t> Año y Periodo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90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Soberana Sans Light" panose="02000000000000000000" pitchFamily="50" charset="0"/>
                        </a:rPr>
                        <a:t>Área Geográfica</a:t>
                      </a:r>
                      <a:r>
                        <a:rPr lang="es-MX" sz="80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Soberana Sans Light" panose="02000000000000000000" pitchFamily="50" charset="0"/>
                        </a:rPr>
                        <a:t> 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393007"/>
                  </a:ext>
                </a:extLst>
              </a:tr>
              <a:tr h="147325">
                <a:tc>
                  <a:txBody>
                    <a:bodyPr/>
                    <a:lstStyle/>
                    <a:p>
                      <a:pPr algn="l" fontAlgn="ctr"/>
                      <a:endParaRPr lang="es-MX" sz="90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Soberana Sans Light" panose="02000000000000000000" pitchFamily="50" charset="0"/>
                      </a:endParaRP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endParaRPr lang="es-MX" sz="80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Soberana Sans Light" panose="02000000000000000000" pitchFamily="50" charset="0"/>
                      </a:endParaRP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121531"/>
                  </a:ext>
                </a:extLst>
              </a:tr>
              <a:tr h="1703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2005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s-MX" sz="1050" b="0" i="0" u="none" strike="noStrike" baseline="0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B                                 C </a:t>
                      </a:r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661483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1o. de enero al 31 de diciembre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46.80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45.35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44.05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350908"/>
                  </a:ext>
                </a:extLst>
              </a:tr>
              <a:tr h="1703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2006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745346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1o. de enero al 31 de diciembre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48.67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47.16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45.81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08853"/>
                  </a:ext>
                </a:extLst>
              </a:tr>
              <a:tr h="1703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2007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057206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 de enero al 31 de diciembre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50.57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49.00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47.60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390259"/>
                  </a:ext>
                </a:extLst>
              </a:tr>
              <a:tr h="1703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2008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825007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 de enero al 31 de diciembre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52.59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50.96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49.50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0470"/>
                  </a:ext>
                </a:extLst>
              </a:tr>
              <a:tr h="1703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2009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882307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 de enero al 31 de diciembre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54.80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53.26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51.95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783654"/>
                  </a:ext>
                </a:extLst>
              </a:tr>
              <a:tr h="1703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2010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993064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 de enero al 31 de diciembre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57.46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55.84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54.47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71331"/>
                  </a:ext>
                </a:extLst>
              </a:tr>
              <a:tr h="1703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761257"/>
                  </a:ext>
                </a:extLst>
              </a:tr>
              <a:tr h="1703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2011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72694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 de enero al 31 de diciembre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59.82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58.13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56.7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026771"/>
                  </a:ext>
                </a:extLst>
              </a:tr>
              <a:tr h="1703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803385"/>
                  </a:ext>
                </a:extLst>
              </a:tr>
              <a:tr h="1703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2012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673404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 de enero al 26 de noviembre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62.33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60.57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59.08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957075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Área Geográfica </a:t>
                      </a:r>
                      <a:r>
                        <a:rPr lang="es-MX" sz="1050" b="1" i="0" u="none" strike="noStrike" baseline="30000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1/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448756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315443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27 de noviembre al 31 de diciembre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62.33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59.08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334329"/>
                  </a:ext>
                </a:extLst>
              </a:tr>
              <a:tr h="1703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2013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928618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 de enero al 31 de diciembre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64.76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61.38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629561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2014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98493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 de enero al 31 de diciembre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67.29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63.77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302051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2015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07950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1o. de enero al 31 de marzo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70.10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66.45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997579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1o. de abril al 30 de septiembre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70.10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68.28</a:t>
                      </a:r>
                    </a:p>
                  </a:txBody>
                  <a:tcPr marL="9269" marR="9269" marT="926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480316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105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Área Geográfica Única </a:t>
                      </a:r>
                      <a:r>
                        <a:rPr lang="es-MX" sz="1050" b="0" i="0" u="none" strike="noStrike" baseline="30000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2/</a:t>
                      </a:r>
                      <a:endParaRPr lang="es-MX" sz="105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16796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Del 1o. de octubre al 31 de diciembre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70.10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472941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2016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269" marR="9269" marT="926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7769"/>
                  </a:ext>
                </a:extLst>
              </a:tr>
              <a:tr h="1834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  A partir del 1o. de enero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73.04</a:t>
                      </a: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09135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421697" y="7935025"/>
            <a:ext cx="5877205" cy="652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fontAlgn="b"/>
            <a:r>
              <a:rPr lang="es-MX" sz="700" b="1" baseline="30000" dirty="0">
                <a:latin typeface="+mj-lt"/>
              </a:rPr>
              <a:t>1/</a:t>
            </a:r>
            <a:r>
              <a:rPr lang="es-MX" sz="700" b="1" dirty="0">
                <a:latin typeface="+mj-lt"/>
              </a:rPr>
              <a:t> </a:t>
            </a:r>
            <a:r>
              <a:rPr lang="es-MX" sz="700" dirty="0">
                <a:latin typeface="+mj-lt"/>
              </a:rPr>
              <a:t>A partir del 27 de noviembre de 2012, el área geográfica B se integra al área geográfica A; en tanto que el área geográfica C conserva sin ninguna modificación su integración municipal y solo se renombra como área geográfica B, conforme a la Resolución publicada en el Diario Oficial de la Federación el 26 de noviembre de 2012. </a:t>
            </a:r>
          </a:p>
          <a:p>
            <a:pPr algn="just" fontAlgn="b"/>
            <a:r>
              <a:rPr lang="es-MX" sz="700" b="1" baseline="30000" dirty="0">
                <a:latin typeface="+mj-lt"/>
              </a:rPr>
              <a:t>2/</a:t>
            </a:r>
            <a:r>
              <a:rPr lang="es-MX" sz="700" b="1" dirty="0">
                <a:latin typeface="+mj-lt"/>
              </a:rPr>
              <a:t> </a:t>
            </a:r>
            <a:r>
              <a:rPr lang="es-MX" sz="700" dirty="0">
                <a:latin typeface="+mj-lt"/>
              </a:rPr>
              <a:t>A partir del 1° de octubre de 2015, </a:t>
            </a:r>
            <a:r>
              <a:rPr lang="es-ES" sz="700" dirty="0">
                <a:latin typeface="+mj-lt"/>
              </a:rPr>
              <a:t>para fines de aplicación del salario mínimo, la República Mexicana quedó conformada en una sola área geográfica integrada por todos los municipios del país y demarcaciones territoriales (Delegaciones) del Distrito Federal. </a:t>
            </a:r>
            <a:endParaRPr lang="es-MX" sz="700" dirty="0">
              <a:latin typeface="+mj-lt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E7BC965-6743-4FE1-98E3-FB4DA5F5C4D2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5" t="20741" r="21080" b="20565"/>
          <a:stretch/>
        </p:blipFill>
        <p:spPr bwMode="auto">
          <a:xfrm>
            <a:off x="470115" y="172766"/>
            <a:ext cx="2284238" cy="8232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4C35D49-FF25-47F7-BD5E-1F13FA465AA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896" y="114507"/>
            <a:ext cx="1140571" cy="918620"/>
          </a:xfrm>
          <a:prstGeom prst="rect">
            <a:avLst/>
          </a:prstGeom>
        </p:spPr>
      </p:pic>
      <p:pic>
        <p:nvPicPr>
          <p:cNvPr id="11" name="Picture 8">
            <a:extLst>
              <a:ext uri="{FF2B5EF4-FFF2-40B4-BE49-F238E27FC236}">
                <a16:creationId xmlns:a16="http://schemas.microsoft.com/office/drawing/2014/main" id="{0F8E8CB1-3427-4500-A29E-FD0BBA54A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8624587"/>
            <a:ext cx="6858000" cy="51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Imagen 11" descr="Imagen relacionada">
            <a:hlinkClick r:id="rId5" action="ppaction://hlinksldjump"/>
            <a:extLst>
              <a:ext uri="{FF2B5EF4-FFF2-40B4-BE49-F238E27FC236}">
                <a16:creationId xmlns:a16="http://schemas.microsoft.com/office/drawing/2014/main" id="{FB4D0424-8097-4582-B1A9-BE4AB34286F6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" t="1961" r="2352" b="4676"/>
          <a:stretch/>
        </p:blipFill>
        <p:spPr bwMode="auto">
          <a:xfrm>
            <a:off x="6473049" y="8281177"/>
            <a:ext cx="295741" cy="3068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139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0228"/>
            <a:ext cx="6858000" cy="26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73189" y="1461375"/>
            <a:ext cx="5711621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latin typeface="+mj-lt"/>
                <a:cs typeface="Arial" panose="020B0604020202020204" pitchFamily="34" charset="0"/>
              </a:rPr>
              <a:t>SALARIOS MÍNIMOS GENERALES POR ÁREAS GEOGRÁFICAS</a:t>
            </a:r>
          </a:p>
          <a:p>
            <a:pPr algn="ctr"/>
            <a:r>
              <a:rPr lang="es-MX" sz="1100" b="1" dirty="0">
                <a:latin typeface="+mj-lt"/>
                <a:cs typeface="Arial" panose="020B0604020202020204" pitchFamily="34" charset="0"/>
              </a:rPr>
              <a:t>2017-2019 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088423"/>
              </p:ext>
            </p:extLst>
          </p:nvPr>
        </p:nvGraphicFramePr>
        <p:xfrm>
          <a:off x="573189" y="1988848"/>
          <a:ext cx="5711622" cy="3064302"/>
        </p:xfrm>
        <a:graphic>
          <a:graphicData uri="http://schemas.openxmlformats.org/drawingml/2006/table">
            <a:tbl>
              <a:tblPr/>
              <a:tblGrid>
                <a:gridCol w="1789312">
                  <a:extLst>
                    <a:ext uri="{9D8B030D-6E8A-4147-A177-3AD203B41FA5}">
                      <a16:colId xmlns:a16="http://schemas.microsoft.com/office/drawing/2014/main" val="2918662698"/>
                    </a:ext>
                  </a:extLst>
                </a:gridCol>
                <a:gridCol w="1789314">
                  <a:extLst>
                    <a:ext uri="{9D8B030D-6E8A-4147-A177-3AD203B41FA5}">
                      <a16:colId xmlns:a16="http://schemas.microsoft.com/office/drawing/2014/main" val="2323026774"/>
                    </a:ext>
                  </a:extLst>
                </a:gridCol>
                <a:gridCol w="654176">
                  <a:extLst>
                    <a:ext uri="{9D8B030D-6E8A-4147-A177-3AD203B41FA5}">
                      <a16:colId xmlns:a16="http://schemas.microsoft.com/office/drawing/2014/main" val="3660859269"/>
                    </a:ext>
                  </a:extLst>
                </a:gridCol>
                <a:gridCol w="768776">
                  <a:extLst>
                    <a:ext uri="{9D8B030D-6E8A-4147-A177-3AD203B41FA5}">
                      <a16:colId xmlns:a16="http://schemas.microsoft.com/office/drawing/2014/main" val="3019606185"/>
                    </a:ext>
                  </a:extLst>
                </a:gridCol>
                <a:gridCol w="710044">
                  <a:extLst>
                    <a:ext uri="{9D8B030D-6E8A-4147-A177-3AD203B41FA5}">
                      <a16:colId xmlns:a16="http://schemas.microsoft.com/office/drawing/2014/main" val="115857482"/>
                    </a:ext>
                  </a:extLst>
                </a:gridCol>
              </a:tblGrid>
              <a:tr h="14605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Soberana Sans Light" panose="02000000000000000000" pitchFamily="50" charset="0"/>
                        </a:rPr>
                        <a:t> Año y Periodo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90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Soberana Sans Light" panose="02000000000000000000" pitchFamily="50" charset="0"/>
                      </a:endParaRP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90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Soberana Sans Light" panose="02000000000000000000" pitchFamily="50" charset="0"/>
                        </a:rPr>
                        <a:t>Área Geográfica</a:t>
                      </a:r>
                      <a:r>
                        <a:rPr lang="es-MX" sz="80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Soberana Sans Light" panose="02000000000000000000" pitchFamily="50" charset="0"/>
                        </a:rPr>
                        <a:t> </a:t>
                      </a: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393007"/>
                  </a:ext>
                </a:extLst>
              </a:tr>
              <a:tr h="146052">
                <a:tc>
                  <a:txBody>
                    <a:bodyPr/>
                    <a:lstStyle/>
                    <a:p>
                      <a:pPr algn="l" fontAlgn="ctr"/>
                      <a:endParaRPr lang="es-MX" sz="90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Soberana Sans Light" panose="02000000000000000000" pitchFamily="50" charset="0"/>
                      </a:endParaRP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90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Soberana Sans Light" panose="02000000000000000000" pitchFamily="50" charset="0"/>
                      </a:endParaRP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endParaRPr lang="es-MX" sz="80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Soberana Sans Light" panose="02000000000000000000" pitchFamily="50" charset="0"/>
                      </a:endParaRPr>
                    </a:p>
                  </a:txBody>
                  <a:tcPr marL="9269" marR="9269" marT="926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121531"/>
                  </a:ext>
                </a:extLst>
              </a:tr>
              <a:tr h="37406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Salario anterior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5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MIR</a:t>
                      </a: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Porcentaje</a:t>
                      </a:r>
                    </a:p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de Incremento</a:t>
                      </a: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5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GENERAL</a:t>
                      </a:r>
                    </a:p>
                    <a:p>
                      <a:pPr algn="ctr" fontAlgn="t"/>
                      <a:endParaRPr lang="es-MX" sz="105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61483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effectLst/>
                          <a:latin typeface="+mn-lt"/>
                        </a:rPr>
                        <a:t>01 enero al 30 de Noviembre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effectLst/>
                          <a:latin typeface="+mn-lt"/>
                        </a:rPr>
                        <a:t>73.04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effectLst/>
                          <a:latin typeface="+mn-lt"/>
                        </a:rPr>
                        <a:t>3.9%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effectLst/>
                          <a:latin typeface="+mn-lt"/>
                        </a:rPr>
                        <a:t>80.04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350908"/>
                  </a:ext>
                </a:extLst>
              </a:tr>
              <a:tr h="266308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effectLst/>
                          <a:latin typeface="+mn-lt"/>
                        </a:rPr>
                        <a:t>1 Dic a 31 de Dic  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>
                          <a:effectLst/>
                          <a:latin typeface="+mn-lt"/>
                        </a:rPr>
                        <a:t>80.04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effectLst/>
                          <a:latin typeface="+mn-lt"/>
                        </a:rPr>
                        <a:t>3.9%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effectLst/>
                          <a:latin typeface="+mn-lt"/>
                        </a:rPr>
                        <a:t>88.36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745346"/>
                  </a:ext>
                </a:extLst>
              </a:tr>
              <a:tr h="2613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MX" sz="90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Soberana Sans Light" panose="02000000000000000000" pitchFamily="50" charset="0"/>
                      </a:endParaRP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MX" sz="80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Soberana Sans Light" panose="02000000000000000000" pitchFamily="50" charset="0"/>
                      </a:endParaRP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MX" sz="80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Soberana Sans Light" panose="02000000000000000000" pitchFamily="50" charset="0"/>
                      </a:endParaRP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MX" sz="80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Soberana Sans Light" panose="02000000000000000000" pitchFamily="50" charset="0"/>
                      </a:endParaRP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08853"/>
                  </a:ext>
                </a:extLst>
              </a:tr>
              <a:tr h="152008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>
                          <a:effectLst/>
                          <a:latin typeface="+mn-lt"/>
                        </a:rPr>
                        <a:t>1 de enero de 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effectLst/>
                          <a:latin typeface="+mn-lt"/>
                        </a:rPr>
                        <a:t>Salario vigente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effectLst/>
                          <a:latin typeface="+mn-lt"/>
                        </a:rPr>
                        <a:t>88.36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57206"/>
                  </a:ext>
                </a:extLst>
              </a:tr>
              <a:tr h="178956">
                <a:tc>
                  <a:txBody>
                    <a:bodyPr/>
                    <a:lstStyle/>
                    <a:p>
                      <a:pPr algn="l" fontAlgn="ctr"/>
                      <a:endParaRPr lang="es-MX" sz="105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5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50" b="1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269" marR="9269" marT="92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390259"/>
                  </a:ext>
                </a:extLst>
              </a:tr>
              <a:tr h="328460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A partir del 1° de enero de 2019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Salario anterior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5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MIR</a:t>
                      </a: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Porcentaje</a:t>
                      </a:r>
                    </a:p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de Incremento</a:t>
                      </a: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5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GENERAL</a:t>
                      </a: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0470"/>
                  </a:ext>
                </a:extLst>
              </a:tr>
              <a:tr h="41966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Zona Libre de la Frontera Norte *</a:t>
                      </a:r>
                    </a:p>
                    <a:p>
                      <a:pPr algn="l" fontAlgn="ctr"/>
                      <a:endParaRPr lang="es-MX" sz="105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88.36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es-MX" sz="1050" b="0" i="0" u="none" strike="noStrike" kern="1200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fontAlgn="ctr" latinLnBrk="0" hangingPunct="1"/>
                      <a:r>
                        <a:rPr lang="es-MX" sz="1050" b="0" i="0" u="none" strike="noStrike" kern="1200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9.43</a:t>
                      </a: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5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50" b="0" i="0" u="none" strike="noStrike" dirty="0">
                        <a:solidFill>
                          <a:schemeClr val="tx1">
                            <a:alpha val="91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102.68</a:t>
                      </a:r>
                    </a:p>
                  </a:txBody>
                  <a:tcPr marL="9269" marR="9269" marT="92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882307"/>
                  </a:ext>
                </a:extLst>
              </a:tr>
              <a:tr h="1789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Resto del país **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88.36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79.94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chemeClr val="tx1">
                              <a:alpha val="91000"/>
                            </a:schemeClr>
                          </a:solidFill>
                          <a:effectLst/>
                          <a:latin typeface="+mn-lt"/>
                        </a:rPr>
                        <a:t>176.72</a:t>
                      </a:r>
                    </a:p>
                  </a:txBody>
                  <a:tcPr marL="9269" marR="9269" marT="9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78365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0521EC7-E1C3-452B-8CA4-32AEAEC5A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483649"/>
              </p:ext>
            </p:extLst>
          </p:nvPr>
        </p:nvGraphicFramePr>
        <p:xfrm>
          <a:off x="573189" y="5224908"/>
          <a:ext cx="5711620" cy="1252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620">
                  <a:extLst>
                    <a:ext uri="{9D8B030D-6E8A-4147-A177-3AD203B41FA5}">
                      <a16:colId xmlns:a16="http://schemas.microsoft.com/office/drawing/2014/main" val="3894740240"/>
                    </a:ext>
                  </a:extLst>
                </a:gridCol>
              </a:tblGrid>
              <a:tr h="1252092">
                <a:tc>
                  <a:txBody>
                    <a:bodyPr/>
                    <a:lstStyle/>
                    <a:p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*/ÁREA GEOGRÁFICA de la Zona Libre de la Frontera Norte integrada por los municipios que hacen frontera con Estados Unidos de Norteamérica: Ensenada, Playas de Rosarito, Mexicali, Tecate y Tijuana, en el Estado de Baja California; San Luis Río Colorado, Puerto Peñasco, General Plutarco Elías Calles, Caborca, Altar, </a:t>
                      </a:r>
                      <a:r>
                        <a:rPr lang="es-MX" sz="800" dirty="0" err="1">
                          <a:solidFill>
                            <a:schemeClr val="tx1"/>
                          </a:solidFill>
                        </a:rPr>
                        <a:t>Sáric</a:t>
                      </a:r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, Nogales, Santa Cruz, Cananea, Naco y Agua Prieta, en el Estado de Sonora; Janos, Ascensión, Juárez, Práxedis G. Guerrero, Guadalupe, </a:t>
                      </a:r>
                      <a:r>
                        <a:rPr lang="es-MX" sz="800" dirty="0" err="1">
                          <a:solidFill>
                            <a:schemeClr val="tx1"/>
                          </a:solidFill>
                        </a:rPr>
                        <a:t>Coyame</a:t>
                      </a:r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 del Sotol, Ojinaga y Manuel Benavides, en el Estado de Chihuahua; Ocampo, Acuña, Zaragoza, Jiménez, Piedras Negras, Nava, Guerrero e Hidalgo, en el Estado de Coahuila de Zaragoza; Anáhuac, en el Estado de Nuevo León; y Nuevo Laredo, Guerrero, Mier, Miguel Alemán, Camargo, Gustavo Díaz Ordaz, Reynosa, Río Bravo, Valle Hermoso y Matamoros, en el Estado de Tamaulipas. </a:t>
                      </a:r>
                    </a:p>
                    <a:p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**/ ÁREA GEOGRÁFICA Resto del país, integrado por el resto LOS MUNICIPIOS DEL PAÍS Y LAS DEMARCACIONES TERRITORIALES DE LA CIUDAD DE MÉXICO QUE CONFORMAN LA REPÚBLICA MEXICANA.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71865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23DBA4E1-ECFD-4CB5-979E-9194B164644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5" t="20741" r="21080" b="20565"/>
          <a:stretch/>
        </p:blipFill>
        <p:spPr bwMode="auto">
          <a:xfrm>
            <a:off x="364885" y="113319"/>
            <a:ext cx="2284238" cy="8232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AB24FBD-8876-46B6-99C1-A861FA15F97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895" y="177551"/>
            <a:ext cx="1140571" cy="918620"/>
          </a:xfrm>
          <a:prstGeom prst="rect">
            <a:avLst/>
          </a:prstGeom>
        </p:spPr>
      </p:pic>
      <p:pic>
        <p:nvPicPr>
          <p:cNvPr id="10" name="Picture 8">
            <a:extLst>
              <a:ext uri="{FF2B5EF4-FFF2-40B4-BE49-F238E27FC236}">
                <a16:creationId xmlns:a16="http://schemas.microsoft.com/office/drawing/2014/main" id="{50A8A75C-139C-49F5-8E9E-DD9BAE895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8608219"/>
            <a:ext cx="6858000" cy="53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Imagen 10" descr="Imagen relacionada">
            <a:hlinkClick r:id="rId5" action="ppaction://hlinksldjump"/>
            <a:extLst>
              <a:ext uri="{FF2B5EF4-FFF2-40B4-BE49-F238E27FC236}">
                <a16:creationId xmlns:a16="http://schemas.microsoft.com/office/drawing/2014/main" id="{DAFF9F4D-65AF-4115-A165-91016A5F0C6B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" t="1961" r="2352" b="4676"/>
          <a:stretch/>
        </p:blipFill>
        <p:spPr bwMode="auto">
          <a:xfrm>
            <a:off x="6473049" y="8281177"/>
            <a:ext cx="295741" cy="3068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233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series_historicas (3)</Template>
  <TotalTime>301</TotalTime>
  <Words>1339</Words>
  <Application>Microsoft Office PowerPoint</Application>
  <PresentationFormat>Presentación en pantalla (4:3)</PresentationFormat>
  <Paragraphs>540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Soberana Sans Light</vt:lpstr>
      <vt:lpstr>Times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Imagogenia S.C.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aig</dc:creator>
  <cp:lastModifiedBy>Amaris Hernandez Tavera</cp:lastModifiedBy>
  <cp:revision>27</cp:revision>
  <cp:lastPrinted>2015-01-02T19:03:58Z</cp:lastPrinted>
  <dcterms:created xsi:type="dcterms:W3CDTF">2016-05-09T19:24:23Z</dcterms:created>
  <dcterms:modified xsi:type="dcterms:W3CDTF">2019-01-14T16:10:56Z</dcterms:modified>
</cp:coreProperties>
</file>